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9" r:id="rId3"/>
    <p:sldId id="264" r:id="rId4"/>
    <p:sldId id="274" r:id="rId5"/>
    <p:sldId id="273" r:id="rId6"/>
    <p:sldId id="265" r:id="rId7"/>
    <p:sldId id="270" r:id="rId8"/>
    <p:sldId id="271" r:id="rId9"/>
    <p:sldId id="272" r:id="rId10"/>
    <p:sldId id="266" r:id="rId11"/>
    <p:sldId id="267" r:id="rId12"/>
    <p:sldId id="268" r:id="rId13"/>
    <p:sldId id="262" r:id="rId14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Session 1 – Area 2*</a:t>
            </a:r>
            <a:br>
              <a:rPr lang="en-US" sz="2800" smtClean="0"/>
            </a:br>
            <a:r>
              <a:rPr lang="en-US" sz="2800" smtClean="0"/>
              <a:t>Nanotechnologies and advanced materials in EeB</a:t>
            </a:r>
            <a:endParaRPr lang="en-US" sz="2800" dirty="0" err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4437112"/>
            <a:ext cx="5256584" cy="1872208"/>
          </a:xfrm>
        </p:spPr>
        <p:txBody>
          <a:bodyPr/>
          <a:lstStyle/>
          <a:p>
            <a:r>
              <a:rPr lang="fr-BE" sz="2400" dirty="0" err="1" smtClean="0"/>
              <a:t>EeB</a:t>
            </a:r>
            <a:r>
              <a:rPr lang="fr-BE" sz="2400" dirty="0" smtClean="0"/>
              <a:t> PPP Impact workshop</a:t>
            </a:r>
          </a:p>
          <a:p>
            <a:endParaRPr lang="fr-BE" sz="2400" dirty="0" smtClean="0"/>
          </a:p>
          <a:p>
            <a:r>
              <a:rPr lang="fr-BE" sz="2400" dirty="0" smtClean="0"/>
              <a:t>Brussels, 18-19 April 2016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8184" y="5661248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*) Design</a:t>
            </a:r>
            <a:r>
              <a:rPr lang="en-US" sz="1400"/>
              <a:t>, decision and support tools for energy efficient buildings, districts and cities</a:t>
            </a:r>
            <a:endParaRPr lang="en-GB" sz="1400" b="0" dirty="0" err="1" smtClean="0">
              <a:solidFill>
                <a:srgbClr val="0F549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Technical cross-cutting issues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6849173"/>
              </p:ext>
            </p:extLst>
          </p:nvPr>
        </p:nvGraphicFramePr>
        <p:xfrm>
          <a:off x="457200" y="2636838"/>
          <a:ext cx="8229600" cy="339587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8229600"/>
              </a:tblGrid>
              <a:tr h="1008186">
                <a:tc>
                  <a:txBody>
                    <a:bodyPr/>
                    <a:lstStyle/>
                    <a:p>
                      <a:pPr marL="358775" indent="-358775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800" dirty="0" smtClean="0">
                          <a:solidFill>
                            <a:srgbClr val="0F5494"/>
                          </a:solidFill>
                        </a:rPr>
                        <a:t>What technical cross-cutting issues are addressed in your project that would increase the overall impact?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38768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mtClean="0"/>
                        <a:t>Interoperability</a:t>
                      </a:r>
                      <a:r>
                        <a:rPr lang="en-GB" baseline="0" smtClean="0"/>
                        <a:t> (and/or standardization) of software tools (design tools, simulation tools)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smtClean="0"/>
                        <a:t>Interoperability of KPIs and approaches between projects (ie, a user can combine results from 2 or more projects without great engineering effort or conceptual adaptations)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aseline="0" smtClean="0"/>
                        <a:t>Strengthening or dismissing technical approaches by ‘peer review’</a:t>
                      </a: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585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68760"/>
            <a:ext cx="8229600" cy="936625"/>
          </a:xfrm>
        </p:spPr>
        <p:txBody>
          <a:bodyPr/>
          <a:lstStyle/>
          <a:p>
            <a:r>
              <a:rPr lang="en-GB" dirty="0"/>
              <a:t>Non-technical cross-cutting issues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2202662"/>
              </p:ext>
            </p:extLst>
          </p:nvPr>
        </p:nvGraphicFramePr>
        <p:xfrm>
          <a:off x="467544" y="2060848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545638">
                <a:tc>
                  <a:txBody>
                    <a:bodyPr/>
                    <a:lstStyle/>
                    <a:p>
                      <a:pPr marL="358775" indent="-358775" algn="l" rt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GB" sz="1800" dirty="0" smtClean="0">
                          <a:solidFill>
                            <a:srgbClr val="0F5494"/>
                          </a:solidFill>
                        </a:rPr>
                        <a:t>What </a:t>
                      </a:r>
                      <a:r>
                        <a:rPr lang="en-GB" dirty="0" smtClean="0">
                          <a:solidFill>
                            <a:srgbClr val="204388"/>
                          </a:solidFill>
                        </a:rPr>
                        <a:t>non-technical</a:t>
                      </a:r>
                      <a:r>
                        <a:rPr lang="en-GB" sz="1800" dirty="0" smtClean="0">
                          <a:solidFill>
                            <a:srgbClr val="0F5494"/>
                          </a:solidFill>
                        </a:rPr>
                        <a:t> cross-cutting issues are addressed in your project that would increase the overall impact?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17930">
                <a:tc>
                  <a:txBody>
                    <a:bodyPr/>
                    <a:lstStyle/>
                    <a:p>
                      <a:endParaRPr lang="en-GB" sz="1600" smtClean="0">
                        <a:solidFill>
                          <a:srgbClr val="204388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smtClean="0">
                          <a:solidFill>
                            <a:srgbClr val="204388"/>
                          </a:solidFill>
                        </a:rPr>
                        <a:t>Exploitation – including IPR issues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smtClean="0">
                          <a:solidFill>
                            <a:srgbClr val="204388"/>
                          </a:solidFill>
                        </a:rPr>
                        <a:t>Two ESS were held; KERs identified; ongoing discussion and definition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smtClean="0">
                          <a:solidFill>
                            <a:srgbClr val="204388"/>
                          </a:solidFill>
                        </a:rPr>
                        <a:t>Further development of results outside project scope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smtClean="0">
                          <a:solidFill>
                            <a:srgbClr val="204388"/>
                          </a:solidFill>
                        </a:rPr>
                        <a:t>For at least one result this is now explored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smtClean="0">
                          <a:solidFill>
                            <a:srgbClr val="204388"/>
                          </a:solidFill>
                        </a:rPr>
                        <a:t>One other result to be included in greater scheme of tools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smtClean="0">
                          <a:solidFill>
                            <a:srgbClr val="204388"/>
                          </a:solidFill>
                        </a:rPr>
                        <a:t>Standardization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smtClean="0">
                          <a:solidFill>
                            <a:srgbClr val="204388"/>
                          </a:solidFill>
                        </a:rPr>
                        <a:t>Activities</a:t>
                      </a:r>
                      <a:r>
                        <a:rPr lang="en-GB" sz="1600" baseline="0" smtClean="0">
                          <a:solidFill>
                            <a:srgbClr val="204388"/>
                          </a:solidFill>
                        </a:rPr>
                        <a:t> have just started</a:t>
                      </a:r>
                      <a:endParaRPr lang="en-GB" sz="1600" smtClean="0">
                        <a:solidFill>
                          <a:srgbClr val="204388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smtClean="0">
                          <a:solidFill>
                            <a:srgbClr val="204388"/>
                          </a:solidFill>
                        </a:rPr>
                        <a:t>Involving</a:t>
                      </a:r>
                      <a:r>
                        <a:rPr lang="en-GB" sz="1600" baseline="0" smtClean="0">
                          <a:solidFill>
                            <a:srgbClr val="204388"/>
                          </a:solidFill>
                        </a:rPr>
                        <a:t> Implementer Communities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aseline="0" smtClean="0">
                          <a:solidFill>
                            <a:srgbClr val="204388"/>
                          </a:solidFill>
                        </a:rPr>
                        <a:t>Activities have just started; aimed at review, and at creating a user base for the project results including commercial opportunities</a:t>
                      </a:r>
                      <a:endParaRPr lang="en-GB" sz="1600" smtClean="0">
                        <a:solidFill>
                          <a:srgbClr val="204388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GB" sz="1600" dirty="0" smtClean="0">
                        <a:solidFill>
                          <a:srgbClr val="204388"/>
                        </a:solidFill>
                      </a:endParaRPr>
                    </a:p>
                    <a:p>
                      <a:endParaRPr lang="en-GB" dirty="0">
                        <a:solidFill>
                          <a:srgbClr val="20438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rgbClr val="20438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1827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40768"/>
            <a:ext cx="8229600" cy="936625"/>
          </a:xfrm>
        </p:spPr>
        <p:txBody>
          <a:bodyPr/>
          <a:lstStyle/>
          <a:p>
            <a:r>
              <a:rPr lang="en-GB" dirty="0"/>
              <a:t>Synergies and benefits of clustering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573057"/>
              </p:ext>
            </p:extLst>
          </p:nvPr>
        </p:nvGraphicFramePr>
        <p:xfrm>
          <a:off x="323528" y="2132878"/>
          <a:ext cx="8229600" cy="537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60042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204388"/>
                          </a:solidFill>
                        </a:rPr>
                        <a:t>What cluster activities have you undertaken in the last year / are you planning to undertake?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87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baseline="0" smtClean="0">
                          <a:solidFill>
                            <a:srgbClr val="204388"/>
                          </a:solidFill>
                        </a:rPr>
                        <a:t>Explore options for an Open EeB software platform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smtClean="0">
                          <a:solidFill>
                            <a:srgbClr val="204388"/>
                          </a:solidFill>
                        </a:rPr>
                        <a:t>Exchange results and insights</a:t>
                      </a:r>
                      <a:endParaRPr lang="en-GB" b="0" dirty="0">
                        <a:solidFill>
                          <a:srgbClr val="20438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7629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204388"/>
                          </a:solidFill>
                        </a:rPr>
                        <a:t>How have cluster activities added / would add value to your projects?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878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BE" b="0" smtClean="0">
                          <a:solidFill>
                            <a:srgbClr val="204388"/>
                          </a:solidFill>
                        </a:rPr>
                        <a:t>Understanding of the main drivers of energy use and viable approaches – including peer</a:t>
                      </a:r>
                      <a:r>
                        <a:rPr lang="fr-BE" b="0" baseline="0" smtClean="0">
                          <a:solidFill>
                            <a:srgbClr val="204388"/>
                          </a:solidFill>
                        </a:rPr>
                        <a:t> ‘review’ of approaches</a:t>
                      </a:r>
                      <a:endParaRPr lang="fr-BE" b="0" smtClean="0">
                        <a:solidFill>
                          <a:srgbClr val="204388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smtClean="0">
                          <a:solidFill>
                            <a:srgbClr val="204388"/>
                          </a:solidFill>
                        </a:rPr>
                        <a:t>Pointers to relevant software</a:t>
                      </a:r>
                      <a:r>
                        <a:rPr lang="en-GB" b="0" baseline="0" smtClean="0">
                          <a:solidFill>
                            <a:srgbClr val="204388"/>
                          </a:solidFill>
                        </a:rPr>
                        <a:t> and algorithms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b="0" baseline="0" smtClean="0">
                          <a:solidFill>
                            <a:srgbClr val="204388"/>
                          </a:solidFill>
                        </a:rPr>
                        <a:t>Delimiting project scope</a:t>
                      </a:r>
                      <a:endParaRPr lang="en-GB" b="0" dirty="0">
                        <a:solidFill>
                          <a:srgbClr val="20438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61379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204388"/>
                          </a:solidFill>
                        </a:rPr>
                        <a:t>How can cluster activities help exploitation of results after the projects end?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78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b="0" smtClean="0">
                          <a:solidFill>
                            <a:srgbClr val="204388"/>
                          </a:solidFill>
                        </a:rPr>
                        <a:t>Combination of software</a:t>
                      </a:r>
                      <a:r>
                        <a:rPr lang="fr-BE" b="0" baseline="0" smtClean="0">
                          <a:solidFill>
                            <a:srgbClr val="204388"/>
                          </a:solidFill>
                        </a:rPr>
                        <a:t> results: a common repository including management and ‘marketing’ activities; possibly exploitation</a:t>
                      </a:r>
                      <a:endParaRPr lang="fr-BE" b="0" smtClean="0">
                        <a:solidFill>
                          <a:srgbClr val="204388"/>
                        </a:solidFill>
                      </a:endParaRPr>
                    </a:p>
                    <a:p>
                      <a:endParaRPr lang="fr-BE" b="0" dirty="0" smtClean="0">
                        <a:solidFill>
                          <a:srgbClr val="204388"/>
                        </a:solidFill>
                      </a:endParaRPr>
                    </a:p>
                    <a:p>
                      <a:endParaRPr lang="fr-BE" b="0" dirty="0" smtClean="0">
                        <a:solidFill>
                          <a:srgbClr val="204388"/>
                        </a:solidFill>
                      </a:endParaRPr>
                    </a:p>
                    <a:p>
                      <a:endParaRPr lang="fr-BE" b="0" dirty="0" smtClean="0">
                        <a:solidFill>
                          <a:srgbClr val="204388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9982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/ way forward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Project goals according to plan – results identified and exploitation addressed</a:t>
            </a:r>
          </a:p>
          <a:p>
            <a:r>
              <a:rPr lang="en-GB" smtClean="0"/>
              <a:t>Exchange with cluster projects should be reinforced now that results are becoming more and more clear</a:t>
            </a:r>
          </a:p>
          <a:p>
            <a:r>
              <a:rPr lang="en-GB" smtClean="0"/>
              <a:t>Productization (exploitation strategy) is still an unknown – exchange with cluster projects could help here as well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72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633788"/>
          </a:xfrm>
        </p:spPr>
        <p:txBody>
          <a:bodyPr/>
          <a:lstStyle/>
          <a:p>
            <a:endParaRPr lang="en-US" smtClean="0"/>
          </a:p>
          <a:p>
            <a:pPr marL="0" indent="0">
              <a:buNone/>
            </a:pPr>
            <a:r>
              <a:rPr lang="en-US" smtClean="0"/>
              <a:t>Semantics-driven </a:t>
            </a:r>
            <a:r>
              <a:rPr lang="en-US"/>
              <a:t>design </a:t>
            </a:r>
            <a:r>
              <a:rPr lang="en-US" smtClean="0"/>
              <a:t>for </a:t>
            </a:r>
            <a:r>
              <a:rPr lang="en-US"/>
              <a:t>energy-efficient buildings </a:t>
            </a:r>
            <a:r>
              <a:rPr lang="en-US" smtClean="0"/>
              <a:t>integrated </a:t>
            </a:r>
            <a:r>
              <a:rPr lang="en-US"/>
              <a:t>in healthcare districts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8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Scientific/Technical goals of the supported area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sz="1800" b="1"/>
              <a:t>Main aim</a:t>
            </a:r>
            <a:r>
              <a:rPr lang="en-US" sz="1800"/>
              <a:t>: 50% reduced energy use and CO</a:t>
            </a:r>
            <a:r>
              <a:rPr lang="en-US" sz="1800" baseline="-25000"/>
              <a:t>2</a:t>
            </a:r>
            <a:r>
              <a:rPr lang="en-US" sz="1800"/>
              <a:t> emission of healthcare districts in 10 years</a:t>
            </a:r>
          </a:p>
          <a:p>
            <a:pPr indent="0">
              <a:buNone/>
            </a:pPr>
            <a:endParaRPr lang="en-US" sz="1800"/>
          </a:p>
          <a:p>
            <a:pPr indent="0">
              <a:buNone/>
            </a:pPr>
            <a:r>
              <a:rPr lang="en-US" sz="1800" b="1"/>
              <a:t>Achievements</a:t>
            </a:r>
            <a:r>
              <a:rPr lang="en-US" sz="1800"/>
              <a:t>:</a:t>
            </a:r>
          </a:p>
          <a:p>
            <a:pPr marL="685800"/>
            <a:r>
              <a:rPr lang="en-US" sz="1800"/>
              <a:t>Create generic semantic BIM+GIS typology models of Energy-efficient Buildings in healthcare districts</a:t>
            </a:r>
          </a:p>
          <a:p>
            <a:pPr marL="685800"/>
            <a:r>
              <a:rPr lang="en-US" sz="1800"/>
              <a:t>Create a framework for BEM (Building Energy Model) lifecycle model inter-connecting BIM, BAM, BOOM</a:t>
            </a:r>
          </a:p>
          <a:p>
            <a:pPr marL="685800"/>
            <a:r>
              <a:rPr lang="en-US" sz="1800"/>
              <a:t>Create a design decision-support tool as an interactive tool which accommodates: BIM+GIS models; KPIs for energy, life-cycle cost, fuctional quality; and stakeholder requirements</a:t>
            </a:r>
          </a:p>
          <a:p>
            <a:pPr indent="0">
              <a:buNone/>
            </a:pPr>
            <a:endParaRPr lang="en-GB" sz="1800" dirty="0"/>
          </a:p>
          <a:p>
            <a:pPr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100465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STREAMER design workflow</a:t>
            </a:r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36912"/>
            <a:ext cx="6984776" cy="3801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968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Results related to design workflow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Dashboard (decision support tool)</a:t>
            </a:r>
          </a:p>
          <a:p>
            <a:r>
              <a:rPr lang="en-GB" smtClean="0"/>
              <a:t>KPI tools (energy – quality – cost)</a:t>
            </a:r>
          </a:p>
          <a:p>
            <a:r>
              <a:rPr lang="en-GB" smtClean="0"/>
              <a:t>Design configurator – design validator</a:t>
            </a:r>
          </a:p>
          <a:p>
            <a:r>
              <a:rPr lang="en-GB" smtClean="0"/>
              <a:t>Data requirements checking</a:t>
            </a:r>
          </a:p>
          <a:p>
            <a:r>
              <a:rPr lang="en-GB" smtClean="0"/>
              <a:t>Product Lifecycle Management</a:t>
            </a:r>
          </a:p>
          <a:p>
            <a:r>
              <a:rPr lang="en-GB" smtClean="0"/>
              <a:t>Semantic labeling methodology</a:t>
            </a:r>
          </a:p>
          <a:p>
            <a:r>
              <a:rPr lang="en-GB" smtClean="0"/>
              <a:t>Design rules (rooms – MEP – façade technology)</a:t>
            </a:r>
          </a:p>
          <a:p>
            <a:r>
              <a:rPr lang="en-GB" smtClean="0"/>
              <a:t>Participatory design process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972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and Expected impact(s) of the supported area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348880"/>
            <a:ext cx="8651304" cy="38884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/>
            <a:r>
              <a:rPr lang="en-US" altLang="en-US" dirty="0" smtClean="0"/>
              <a:t>Technological </a:t>
            </a:r>
            <a:r>
              <a:rPr lang="en-US" altLang="en-US" sz="1600" dirty="0" smtClean="0"/>
              <a:t>(e.g. based on concrete numbers provided at project level with regard to new technologies (identify the techno.), patents and standards developed as well as increase in TRL) </a:t>
            </a:r>
            <a:endParaRPr lang="en-US" altLang="en-US" dirty="0"/>
          </a:p>
          <a:p>
            <a:pPr marL="342900"/>
            <a:r>
              <a:rPr lang="en-US" altLang="en-US" dirty="0" smtClean="0"/>
              <a:t>Economic/Social </a:t>
            </a:r>
            <a:r>
              <a:rPr lang="en-US" altLang="en-US" sz="1600" dirty="0" smtClean="0"/>
              <a:t>(e.g. based on information provided at project level on participation of SMEs, private investments </a:t>
            </a:r>
            <a:r>
              <a:rPr lang="en-US" altLang="en-US" sz="1600" dirty="0" err="1" smtClean="0"/>
              <a:t>mobilised</a:t>
            </a:r>
            <a:r>
              <a:rPr lang="en-US" altLang="en-US" sz="1600" dirty="0" smtClean="0"/>
              <a:t> and results taken up for further investments)</a:t>
            </a:r>
            <a:endParaRPr lang="en-US" altLang="en-US" sz="1600" dirty="0"/>
          </a:p>
          <a:p>
            <a:pPr marL="342900"/>
            <a:r>
              <a:rPr lang="en-US" altLang="en-US" dirty="0" smtClean="0"/>
              <a:t>Environmental </a:t>
            </a:r>
            <a:r>
              <a:rPr lang="en-US" altLang="en-US" sz="1600" dirty="0" smtClean="0"/>
              <a:t>(e.g. based on information provided at project level on contribution to reduction of energy, CO2, Waste, and materials resources)</a:t>
            </a:r>
            <a:endParaRPr lang="en-US" altLang="en-US" sz="1600" dirty="0"/>
          </a:p>
          <a:p>
            <a:pPr indent="0">
              <a:buNone/>
            </a:pPr>
            <a:endParaRPr lang="en-US" altLang="en-US" sz="1600" dirty="0"/>
          </a:p>
          <a:p>
            <a:pPr indent="0">
              <a:buNone/>
            </a:pPr>
            <a:r>
              <a:rPr lang="en-US" altLang="en-US" sz="1600" dirty="0"/>
              <a:t>(Please provide </a:t>
            </a:r>
            <a:r>
              <a:rPr lang="en-US" altLang="en-US" sz="1600" dirty="0" smtClean="0"/>
              <a:t>concise information related to the KPIs in the </a:t>
            </a:r>
            <a:r>
              <a:rPr lang="en-US" altLang="en-US" sz="1600" dirty="0"/>
              <a:t>C</a:t>
            </a:r>
            <a:r>
              <a:rPr lang="en-US" altLang="en-US" sz="1600" dirty="0" smtClean="0"/>
              <a:t>ontractual Arrangement on your project's expected impact and </a:t>
            </a:r>
            <a:r>
              <a:rPr lang="en-US" altLang="en-US" sz="1600" dirty="0"/>
              <a:t>limited to 2 -3 slide max./</a:t>
            </a:r>
            <a:r>
              <a:rPr lang="en-US" altLang="en-US" sz="1600" dirty="0" err="1" smtClean="0"/>
              <a:t>area.Link:http</a:t>
            </a:r>
            <a:r>
              <a:rPr lang="en-US" altLang="en-US" sz="1600" dirty="0"/>
              <a:t>://ec.europa.eu/research/</a:t>
            </a:r>
            <a:r>
              <a:rPr lang="en-US" altLang="en-US" sz="1600" dirty="0" err="1"/>
              <a:t>industrial_technologies</a:t>
            </a:r>
            <a:r>
              <a:rPr lang="en-US" altLang="en-US" sz="1600" dirty="0"/>
              <a:t>/pdf/eeb-contractual-arrangements_en.pdf</a:t>
            </a:r>
            <a:r>
              <a:rPr lang="en-US" altLang="en-US" sz="1600" dirty="0" smtClean="0"/>
              <a:t>)</a:t>
            </a:r>
            <a:endParaRPr lang="en-US" altLang="en-US" sz="1600" dirty="0"/>
          </a:p>
          <a:p>
            <a:pPr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169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Expected technological impacts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Parametric design solutions and templates for a range of building types that can be configured and validated for each unique project. </a:t>
            </a:r>
            <a:endParaRPr lang="nl-NL"/>
          </a:p>
          <a:p>
            <a:r>
              <a:rPr lang="en-GB"/>
              <a:t>A set of interoperable tools that enable designers and their stakeholders to gain insight in the performance of hospitals, more specifically in terms of energy usage, lifecycle costing, and quality. </a:t>
            </a:r>
            <a:endParaRPr lang="en-GB" smtClean="0"/>
          </a:p>
          <a:p>
            <a:r>
              <a:rPr lang="en-GB" smtClean="0"/>
              <a:t>Contribution to standardisation	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067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Expected Economic/Social impacts 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Improvements in the process of buildings design and control in order to facilitate decision-making before the construction which results in a greater ability to positively impact project costs and functions, supported by a dashboard that enables continuous evaluation of the most important KPIs. </a:t>
            </a:r>
            <a:endParaRPr lang="en-US" smtClean="0"/>
          </a:p>
          <a:p>
            <a:r>
              <a:rPr lang="en-US" smtClean="0"/>
              <a:t>Workforce trainings to a) foster BIM as way of working b) to raise interest in the use of STREAMER results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64551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Expected Environmental impacts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up to </a:t>
            </a:r>
            <a:r>
              <a:rPr lang="en-US" smtClean="0"/>
              <a:t>50</a:t>
            </a:r>
            <a:r>
              <a:rPr lang="en-US"/>
              <a:t>% reduction of energy consumption of healthcare districts in the next 10 years, and sustainable transformation of healthcare buildings and neighborhoods in EU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36336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782</Words>
  <Application>Microsoft Office PowerPoint</Application>
  <PresentationFormat>On-screen Show (4:3)</PresentationFormat>
  <Paragraphs>72</Paragraphs>
  <Slides>13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Session 1 – Area 2* Nanotechnologies and advanced materials in EeB</vt:lpstr>
      <vt:lpstr> </vt:lpstr>
      <vt:lpstr>Scientific/Technical goals of the supported area </vt:lpstr>
      <vt:lpstr>STREAMER design workflow</vt:lpstr>
      <vt:lpstr>Results related to design workflow</vt:lpstr>
      <vt:lpstr>Current and Expected impact(s) of the supported area  </vt:lpstr>
      <vt:lpstr>Expected technological impacts</vt:lpstr>
      <vt:lpstr>Expected Economic/Social impacts </vt:lpstr>
      <vt:lpstr>Expected Environmental impacts</vt:lpstr>
      <vt:lpstr>Technical cross-cutting issues</vt:lpstr>
      <vt:lpstr>Non-technical cross-cutting issues</vt:lpstr>
      <vt:lpstr>Synergies and benefits of clustering</vt:lpstr>
      <vt:lpstr>Summary / way forward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Freek Bomhof</cp:lastModifiedBy>
  <cp:revision>129</cp:revision>
  <dcterms:created xsi:type="dcterms:W3CDTF">2011-10-28T10:25:18Z</dcterms:created>
  <dcterms:modified xsi:type="dcterms:W3CDTF">2016-03-30T18:51:28Z</dcterms:modified>
</cp:coreProperties>
</file>